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333" r:id="rId2"/>
    <p:sldId id="315" r:id="rId3"/>
    <p:sldId id="326" r:id="rId4"/>
    <p:sldId id="327" r:id="rId5"/>
    <p:sldId id="328" r:id="rId6"/>
    <p:sldId id="295" r:id="rId7"/>
    <p:sldId id="308" r:id="rId8"/>
    <p:sldId id="311" r:id="rId9"/>
    <p:sldId id="314" r:id="rId10"/>
    <p:sldId id="312" r:id="rId11"/>
    <p:sldId id="284" r:id="rId12"/>
    <p:sldId id="324" r:id="rId13"/>
    <p:sldId id="334" r:id="rId14"/>
    <p:sldId id="294" r:id="rId15"/>
    <p:sldId id="309" r:id="rId16"/>
    <p:sldId id="310" r:id="rId17"/>
    <p:sldId id="329" r:id="rId18"/>
    <p:sldId id="340" r:id="rId19"/>
    <p:sldId id="337" r:id="rId20"/>
    <p:sldId id="338" r:id="rId21"/>
    <p:sldId id="335" r:id="rId22"/>
    <p:sldId id="316" r:id="rId23"/>
    <p:sldId id="317" r:id="rId24"/>
    <p:sldId id="266" r:id="rId25"/>
    <p:sldId id="332" r:id="rId26"/>
    <p:sldId id="283" r:id="rId27"/>
    <p:sldId id="261" r:id="rId28"/>
    <p:sldId id="318" r:id="rId29"/>
    <p:sldId id="339" r:id="rId30"/>
    <p:sldId id="323" r:id="rId31"/>
    <p:sldId id="319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AF13D-3F07-4110-A356-DF903AD1DFD0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AD118-9944-4561-AFC5-1B3A1632A3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63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4DFD3-C625-74DB-7604-DBB8C0053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964D54F-2BF8-F4E9-D136-E67CB37A6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5AB154-A51C-016F-3DCC-C79A91A8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874E-BD1D-40CC-8CD0-517AE41C7A0F}" type="datetime1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02CA7C-7E1E-5089-3625-60BCFB5AF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53792A-76E5-4DB6-9703-4A9F8C42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57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E513F-44D3-F5AE-FC4B-6FC82BF0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6E132E-84C7-0480-2196-21BA05CE1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A83D4C-ABCC-32F1-0E83-F783508F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A0C3-84BA-4338-A92C-0BB121955A68}" type="datetime1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057F25-789E-1927-DE44-FD687A46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39E7D4-C03C-248A-776B-16EDE79A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20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1796C6A-B267-E9B9-BDC9-02D4876F9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2156B8-4AD4-8B6A-B0F3-B1698534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4879C6-85E2-1D66-836B-27B7C3D4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D043-588C-46B7-81F5-E3104F103081}" type="datetime1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79651A-F503-3ACB-42DA-54B66634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B8966E-F6C7-6507-D750-24FE76E3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90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2931D-88E5-626A-7EB5-E18C1407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A0E6F-8486-29E8-3099-C1AF2ACEA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F10E76-76E4-3C3E-2F76-573007D4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581-47AC-4659-8488-B8BFB21D56B0}" type="datetime1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F051A-04FA-242F-BF66-5F745194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CE2651-3273-5CDC-F9D9-FDE48B28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69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43365-0144-843F-3A5C-79B4CE95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84FED5-1EAA-5D69-D4E3-EADD29082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08904C-472E-5FE7-4C18-6F72BDF4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D123-C32D-4B3A-9405-1FF8E1676194}" type="datetime1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0B98BC-B41F-DCF5-25FF-CAA4C4CF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9DD88C-3C2A-280A-8120-6CB96624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54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6B410-8223-82B2-F21F-A8AE7B59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E4D7AE-1A71-30C7-FE27-A3AC85FCF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378404-B52B-3DCE-8C74-E5896EF48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32A029-9D4E-260F-6027-0342A3EA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AB91-85B1-44B1-A54B-8C8144AFBDD2}" type="datetime1">
              <a:rPr lang="de-DE" smtClean="0"/>
              <a:t>14.04.2026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C52513-5EAD-434F-7091-0AB0CBC1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421FD5-BDAC-EFDD-5AAE-BAE6E601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0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E9E2B-D655-D8C0-6FA5-05703F6A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2A7627-6670-BC15-BC4A-51B1AC292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D4ACB1-5439-0C2C-1F4F-17BEB6314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775F90-A5F7-A577-8D63-D6B8B80B4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3B5445-1DB9-4953-7567-564769A19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7D8BB65-DFEC-D554-EEB4-D079004E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F4E5-671C-43B7-B070-71DD9AD40ACC}" type="datetime1">
              <a:rPr lang="de-DE" smtClean="0"/>
              <a:t>14.04.2026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65F6ED7-F670-0D7B-7AE7-8BA473D24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AF8BB0B-AE4A-8560-ECA0-674B2996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97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264D2-04A6-F2F2-F61A-90A35291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7D02DB-032C-ED44-E2C8-A18FC53F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86F9-3A43-47E9-93D7-80382937E84D}" type="datetime1">
              <a:rPr lang="de-DE" smtClean="0"/>
              <a:t>14.04.2026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733A89-58A9-E343-7128-29D7EB2B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960D05-1BB9-202F-6C26-2D612A4B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42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9CB413-9A4A-4DFE-8096-15C1425D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5593-F0F8-4637-901C-350D29857BB5}" type="datetime1">
              <a:rPr lang="de-DE" smtClean="0"/>
              <a:t>14.04.2026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AA9221F-AC5D-1F5D-AB2A-FA7A0492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E3CF28-FE4C-0774-BB88-E3AAA0CC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51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A9D35-0D69-3EF5-8220-C0F21C1F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4FD44F-DBC2-8281-5456-488963C90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E51D15-9825-F0D5-3F7B-931FCA527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FCC198-2D92-8A61-49A8-549D9D9F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1A8D-D573-4886-B755-F721347D6F62}" type="datetime1">
              <a:rPr lang="de-DE" smtClean="0"/>
              <a:t>14.04.2026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851822-6CE3-DD9B-693D-D2F9D720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EAD65D-98EC-EAB1-6D54-DD1F0DB1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87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8DBA5-9B93-3CD9-AC64-3C91BA2A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E3BF8D3-AEA4-74EB-AF8D-3609907FE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08B666-E1B7-BC14-E58A-574491778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A63B8C-87F3-8ED3-FE94-9F78B077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9932-2348-41CA-B344-28AA96D87800}" type="datetime1">
              <a:rPr lang="de-DE" smtClean="0"/>
              <a:t>14.04.2026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ABBC3F-4107-4038-FB07-083755AB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B411A3-F774-C2F0-B2A8-BE225E3C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17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41DFC43-3430-F1E1-3E16-A9338F79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644E1A-3614-A59C-1832-DD3EDB740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F53116-4A44-72B2-9E7A-0CBD6354A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101DB4-A618-459A-BAF3-3F570EE05F00}" type="datetime1">
              <a:rPr lang="de-DE" smtClean="0"/>
              <a:t>14.04.2026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534F67-19A3-2C52-3241-657786146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5638D-C662-8A45-9039-138AAA4A7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E01EFA-B076-41E1-A898-5ACF8C7C52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17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86C5F-347F-4A4B-9603-4C01E42EC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996" y="-1090998"/>
            <a:ext cx="9144000" cy="2387600"/>
          </a:xfrm>
        </p:spPr>
        <p:txBody>
          <a:bodyPr/>
          <a:lstStyle/>
          <a:p>
            <a:r>
              <a:rPr lang="de-DE" dirty="0"/>
              <a:t>Discover e.V.    2014 </a:t>
            </a:r>
            <a:r>
              <a:rPr lang="de-DE" dirty="0" err="1"/>
              <a:t>to</a:t>
            </a:r>
            <a:r>
              <a:rPr lang="de-DE" dirty="0"/>
              <a:t> 2026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1D120E-B15A-EB4C-3C13-7A839A797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22" y="1662889"/>
            <a:ext cx="7457062" cy="49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99A34-5FC9-9101-A15C-66AB8DBD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42" y="261841"/>
            <a:ext cx="10515600" cy="137073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600" dirty="0" err="1">
                <a:latin typeface="+mn-lt"/>
              </a:rPr>
              <a:t>Kasokwe</a:t>
            </a:r>
            <a:r>
              <a:rPr lang="de-DE" sz="3600" dirty="0">
                <a:latin typeface="+mn-lt"/>
              </a:rPr>
              <a:t> Primary School, Uganda</a:t>
            </a:r>
            <a:br>
              <a:rPr lang="de-DE" sz="3600" dirty="0">
                <a:latin typeface="+mn-lt"/>
              </a:rPr>
            </a:br>
            <a:r>
              <a:rPr lang="de-DE" sz="3600" dirty="0" err="1">
                <a:latin typeface="+mn-lt"/>
              </a:rPr>
              <a:t>Vegetable</a:t>
            </a:r>
            <a:r>
              <a:rPr lang="de-DE" sz="3600" dirty="0">
                <a:latin typeface="+mn-lt"/>
              </a:rPr>
              <a:t> and </a:t>
            </a:r>
            <a:r>
              <a:rPr lang="de-DE" sz="3600" dirty="0" err="1">
                <a:latin typeface="+mn-lt"/>
              </a:rPr>
              <a:t>fruit</a:t>
            </a:r>
            <a:r>
              <a:rPr lang="de-DE" sz="3600" dirty="0">
                <a:latin typeface="+mn-lt"/>
              </a:rPr>
              <a:t> </a:t>
            </a:r>
            <a:r>
              <a:rPr lang="de-DE" sz="3600" dirty="0" err="1">
                <a:latin typeface="+mn-lt"/>
              </a:rPr>
              <a:t>garden</a:t>
            </a:r>
            <a:r>
              <a:rPr lang="de-DE" sz="3600" dirty="0">
                <a:latin typeface="+mn-lt"/>
              </a:rPr>
              <a:t> in </a:t>
            </a:r>
            <a:r>
              <a:rPr lang="de-DE" sz="3600" dirty="0" err="1">
                <a:latin typeface="+mn-lt"/>
              </a:rPr>
              <a:t>the</a:t>
            </a:r>
            <a:r>
              <a:rPr lang="de-DE" sz="3600" dirty="0">
                <a:latin typeface="+mn-lt"/>
              </a:rPr>
              <a:t> </a:t>
            </a:r>
            <a:r>
              <a:rPr lang="de-DE" sz="3600" dirty="0" err="1">
                <a:latin typeface="+mn-lt"/>
              </a:rPr>
              <a:t>school</a:t>
            </a:r>
            <a:r>
              <a:rPr lang="de-DE" sz="3600" dirty="0">
                <a:latin typeface="+mn-lt"/>
              </a:rPr>
              <a:t> </a:t>
            </a:r>
            <a:r>
              <a:rPr lang="de-DE" sz="3600" dirty="0" err="1">
                <a:latin typeface="+mn-lt"/>
              </a:rPr>
              <a:t>grounds</a:t>
            </a:r>
            <a:br>
              <a:rPr lang="de-DE" sz="3600" b="1" dirty="0">
                <a:latin typeface="+mn-lt"/>
              </a:rPr>
            </a:br>
            <a:r>
              <a:rPr lang="de-DE" sz="3600" dirty="0">
                <a:latin typeface="+mn-lt"/>
              </a:rPr>
              <a:t>– an initiative </a:t>
            </a:r>
            <a:r>
              <a:rPr lang="de-DE" sz="3600" dirty="0" err="1">
                <a:latin typeface="+mn-lt"/>
              </a:rPr>
              <a:t>of</a:t>
            </a:r>
            <a:r>
              <a:rPr lang="de-DE" sz="3600" dirty="0">
                <a:latin typeface="+mn-lt"/>
              </a:rPr>
              <a:t> Eric Kihuluka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01D9DE-C7C5-C133-A121-DBC4060F2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05" y="2369111"/>
            <a:ext cx="5980859" cy="3987239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91C71A5-D9B4-E926-BCA0-DCB2A780F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4" y="1941783"/>
            <a:ext cx="5468806" cy="36458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79DA184-37E6-3F97-3080-4A01CD16F0B7}"/>
              </a:ext>
            </a:extLst>
          </p:cNvPr>
          <p:cNvSpPr txBox="1"/>
          <p:nvPr/>
        </p:nvSpPr>
        <p:spPr>
          <a:xfrm flipH="1">
            <a:off x="5734050" y="1418563"/>
            <a:ext cx="21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  </a:t>
            </a:r>
            <a:endParaRPr lang="de-DE" sz="36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CDDE2D-7A3D-2CCE-8330-AA2B225A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36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180914A-8239-7A75-B523-9AAA3C6E1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37" y="2375252"/>
            <a:ext cx="5987572" cy="39810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461D53D-5FB6-8923-7134-95FBC97D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6" y="327927"/>
            <a:ext cx="5586882" cy="371468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2996B05-1086-5661-CDD0-6DB518E27124}"/>
              </a:ext>
            </a:extLst>
          </p:cNvPr>
          <p:cNvSpPr txBox="1"/>
          <p:nvPr/>
        </p:nvSpPr>
        <p:spPr>
          <a:xfrm>
            <a:off x="5919537" y="472272"/>
            <a:ext cx="5987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Production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fuel</a:t>
            </a:r>
            <a:r>
              <a:rPr lang="de-DE" sz="3200" dirty="0"/>
              <a:t> </a:t>
            </a:r>
            <a:r>
              <a:rPr lang="de-DE" sz="3200" dirty="0" err="1"/>
              <a:t>efficient</a:t>
            </a:r>
            <a:r>
              <a:rPr lang="de-DE" sz="3200" dirty="0"/>
              <a:t> </a:t>
            </a:r>
            <a:r>
              <a:rPr lang="de-DE" sz="3200" dirty="0" err="1"/>
              <a:t>stoves</a:t>
            </a:r>
            <a:r>
              <a:rPr lang="de-DE" sz="3200" dirty="0"/>
              <a:t> -</a:t>
            </a:r>
          </a:p>
          <a:p>
            <a:r>
              <a:rPr lang="de-DE" sz="3200" dirty="0"/>
              <a:t>an initiative </a:t>
            </a:r>
            <a:r>
              <a:rPr lang="de-DE" sz="3200"/>
              <a:t>of </a:t>
            </a:r>
            <a:r>
              <a:rPr lang="de-DE" sz="3200" dirty="0"/>
              <a:t>Kenja Thomas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E0FA62-6C54-2925-0681-17CFD500C65C}"/>
              </a:ext>
            </a:extLst>
          </p:cNvPr>
          <p:cNvSpPr txBox="1"/>
          <p:nvPr/>
        </p:nvSpPr>
        <p:spPr>
          <a:xfrm>
            <a:off x="2512612" y="4540468"/>
            <a:ext cx="3207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women in the village show their appreciation with a traditional dance</a:t>
            </a:r>
            <a:r>
              <a:rPr lang="de-DE" sz="2800" dirty="0"/>
              <a:t>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4BF2C2-86D0-8572-AB54-D0C3E84F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7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6D4E943-FB0C-4B83-8829-70F46B0A6964}"/>
              </a:ext>
            </a:extLst>
          </p:cNvPr>
          <p:cNvSpPr/>
          <p:nvPr/>
        </p:nvSpPr>
        <p:spPr>
          <a:xfrm>
            <a:off x="0" y="84184"/>
            <a:ext cx="12191999" cy="129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kern="100" dirty="0">
                <a:ea typeface="Aptos" panose="02110004020202020204"/>
                <a:cs typeface="Times New Roman" panose="02020603050405020304" pitchFamily="18" charset="0"/>
              </a:rPr>
              <a:t>       </a:t>
            </a:r>
            <a:r>
              <a:rPr lang="de-DE" sz="3200" kern="100" dirty="0">
                <a:ea typeface="Aptos" panose="02110004020202020204"/>
                <a:cs typeface="Times New Roman" panose="02020603050405020304" pitchFamily="18" charset="0"/>
              </a:rPr>
              <a:t>2018: Eric Kihuluka in </a:t>
            </a:r>
            <a:r>
              <a:rPr lang="de-DE" sz="3200" kern="100" dirty="0" err="1">
                <a:ea typeface="Aptos" panose="02110004020202020204"/>
                <a:cs typeface="Times New Roman" panose="02020603050405020304" pitchFamily="18" charset="0"/>
              </a:rPr>
              <a:t>Izinga</a:t>
            </a:r>
            <a:r>
              <a:rPr lang="de-DE" sz="3200" kern="100" dirty="0">
                <a:ea typeface="Aptos" panose="02110004020202020204"/>
                <a:cs typeface="Times New Roman" panose="02020603050405020304" pitchFamily="18" charset="0"/>
              </a:rPr>
              <a:t>, Bezirk </a:t>
            </a:r>
            <a:r>
              <a:rPr lang="de-DE" sz="3200" kern="100" dirty="0" err="1">
                <a:ea typeface="Aptos" panose="02110004020202020204"/>
                <a:cs typeface="Times New Roman" panose="02020603050405020304" pitchFamily="18" charset="0"/>
              </a:rPr>
              <a:t>Kaliro</a:t>
            </a:r>
            <a:r>
              <a:rPr lang="de-DE" sz="3200" kern="100" dirty="0">
                <a:ea typeface="Aptos" panose="02110004020202020204"/>
                <a:cs typeface="Times New Roman" panose="02020603050405020304" pitchFamily="18" charset="0"/>
              </a:rPr>
              <a:t>, Uganda,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200" kern="100" dirty="0">
                <a:ea typeface="Aptos" panose="02110004020202020204"/>
                <a:cs typeface="Times New Roman" panose="02020603050405020304" pitchFamily="18" charset="0"/>
              </a:rPr>
              <a:t>Today </a:t>
            </a:r>
            <a:r>
              <a:rPr lang="de-DE" sz="3200" kern="100" dirty="0" err="1">
                <a:ea typeface="Aptos" panose="02110004020202020204"/>
                <a:cs typeface="Times New Roman" panose="02020603050405020304" pitchFamily="18" charset="0"/>
              </a:rPr>
              <a:t>members</a:t>
            </a:r>
            <a:r>
              <a:rPr lang="de-DE" sz="3200" kern="100" dirty="0"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de-DE" sz="3200" kern="100" dirty="0" err="1">
                <a:ea typeface="Aptos" panose="02110004020202020204"/>
                <a:cs typeface="Times New Roman" panose="02020603050405020304" pitchFamily="18" charset="0"/>
              </a:rPr>
              <a:t>of</a:t>
            </a:r>
            <a:r>
              <a:rPr lang="de-DE" sz="3200" kern="100" dirty="0"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de-DE" sz="3200" kern="100" dirty="0" err="1">
                <a:ea typeface="Aptos" panose="02110004020202020204"/>
                <a:cs typeface="Times New Roman" panose="02020603050405020304" pitchFamily="18" charset="0"/>
              </a:rPr>
              <a:t>the</a:t>
            </a:r>
            <a:r>
              <a:rPr lang="de-DE" sz="3200" kern="100" dirty="0"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de-DE" sz="3200" kern="100" dirty="0" err="1">
                <a:ea typeface="Aptos" panose="02110004020202020204"/>
                <a:cs typeface="Times New Roman" panose="02020603050405020304" pitchFamily="18" charset="0"/>
              </a:rPr>
              <a:t>community</a:t>
            </a:r>
            <a:r>
              <a:rPr lang="de-DE" sz="3200" kern="100" dirty="0"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de-DE" sz="3200" kern="100" dirty="0" err="1">
                <a:ea typeface="Aptos" panose="02110004020202020204"/>
                <a:cs typeface="Times New Roman" panose="02020603050405020304" pitchFamily="18" charset="0"/>
              </a:rPr>
              <a:t>work</a:t>
            </a:r>
            <a:r>
              <a:rPr lang="de-DE" sz="3200" kern="100" dirty="0"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de-DE" sz="3200" kern="100" dirty="0" err="1">
                <a:ea typeface="Aptos" panose="02110004020202020204"/>
                <a:cs typeface="Times New Roman" panose="02020603050405020304" pitchFamily="18" charset="0"/>
              </a:rPr>
              <a:t>much</a:t>
            </a:r>
            <a:r>
              <a:rPr lang="de-DE" sz="3200" kern="100" dirty="0"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de-DE" sz="3200" kern="100" dirty="0" err="1">
                <a:ea typeface="Aptos" panose="02110004020202020204"/>
                <a:cs typeface="Times New Roman" panose="02020603050405020304" pitchFamily="18" charset="0"/>
              </a:rPr>
              <a:t>better</a:t>
            </a:r>
            <a:r>
              <a:rPr lang="de-DE" sz="3200" kern="100" dirty="0"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de-DE" sz="3200" kern="100" dirty="0" err="1">
                <a:ea typeface="Aptos" panose="02110004020202020204"/>
                <a:cs typeface="Times New Roman" panose="02020603050405020304" pitchFamily="18" charset="0"/>
              </a:rPr>
              <a:t>together</a:t>
            </a:r>
            <a:r>
              <a:rPr lang="de-DE" sz="3200" kern="100" dirty="0">
                <a:ea typeface="Aptos" panose="02110004020202020204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2A8C75-2A9E-53F0-57A5-BF5582D61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88" y="1705025"/>
            <a:ext cx="8307654" cy="46692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D998868-ED2D-CBA7-C8C6-03DF0E9BF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8" y="1964987"/>
            <a:ext cx="3219311" cy="436772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0E1159-EF98-DC6B-2D10-2FC67B59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86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A68C1BB-B61B-AC60-DE8C-DE92AA10D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34" y="3607674"/>
            <a:ext cx="5097011" cy="28695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E9DA64F-1A53-63B3-F1E5-B7A78E48D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74" y="499648"/>
            <a:ext cx="4330431" cy="293069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492A990-9CEC-FEF0-D64A-3A3E371AE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43" y="1313234"/>
            <a:ext cx="3854681" cy="29863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7767FA-4F0E-9302-5DC0-5656DF549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7" y="255211"/>
            <a:ext cx="2339917" cy="341957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B7740B0-E6D2-664A-D164-93AC6C591B6F}"/>
              </a:ext>
            </a:extLst>
          </p:cNvPr>
          <p:cNvSpPr txBox="1"/>
          <p:nvPr/>
        </p:nvSpPr>
        <p:spPr>
          <a:xfrm>
            <a:off x="3219855" y="428018"/>
            <a:ext cx="3278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2020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9984A3D-D337-4D8F-A0C5-E2095A38413A}"/>
              </a:ext>
            </a:extLst>
          </p:cNvPr>
          <p:cNvSpPr txBox="1"/>
          <p:nvPr/>
        </p:nvSpPr>
        <p:spPr>
          <a:xfrm>
            <a:off x="4235462" y="4602024"/>
            <a:ext cx="2021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It</a:t>
            </a:r>
            <a:r>
              <a:rPr lang="de-DE" sz="3600" dirty="0"/>
              <a:t> </a:t>
            </a:r>
            <a:r>
              <a:rPr lang="de-DE" sz="3600" dirty="0" err="1"/>
              <a:t>has</a:t>
            </a:r>
            <a:r>
              <a:rPr lang="de-DE" sz="3600" dirty="0"/>
              <a:t> all </a:t>
            </a:r>
            <a:r>
              <a:rPr lang="de-DE" sz="3600" dirty="0" err="1"/>
              <a:t>been</a:t>
            </a:r>
            <a:r>
              <a:rPr lang="de-DE" sz="3600" dirty="0"/>
              <a:t> </a:t>
            </a:r>
            <a:r>
              <a:rPr lang="de-DE" sz="3600" dirty="0" err="1"/>
              <a:t>worth</a:t>
            </a:r>
            <a:r>
              <a:rPr lang="de-DE" sz="3600" dirty="0"/>
              <a:t> </a:t>
            </a:r>
            <a:r>
              <a:rPr lang="de-DE" sz="3600" dirty="0" err="1"/>
              <a:t>it!</a:t>
            </a:r>
            <a:endParaRPr lang="de-DE" sz="36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239BFFD-A157-FE75-0F2D-CA6CDC17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13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9A8528-009A-F246-9149-FCFEE286A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7" y="3996142"/>
            <a:ext cx="3298700" cy="254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7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raußen, Rad, Landfahrzeug, Himmel enthält.&#10;&#10;Automatisch generierte Beschreibung">
            <a:extLst>
              <a:ext uri="{FF2B5EF4-FFF2-40B4-BE49-F238E27FC236}">
                <a16:creationId xmlns:a16="http://schemas.microsoft.com/office/drawing/2014/main" id="{EB9D37D7-7186-4B73-816F-395984336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9" y="2988072"/>
            <a:ext cx="7500026" cy="3293717"/>
          </a:xfrm>
          <a:prstGeom prst="rect">
            <a:avLst/>
          </a:prstGeom>
        </p:spPr>
      </p:pic>
      <p:pic>
        <p:nvPicPr>
          <p:cNvPr id="3" name="Grafik 2" descr="Ein Bild, das draußen, Berg, Boden, Gelände enthält.&#10;&#10;Automatisch generierte Beschreibung">
            <a:extLst>
              <a:ext uri="{FF2B5EF4-FFF2-40B4-BE49-F238E27FC236}">
                <a16:creationId xmlns:a16="http://schemas.microsoft.com/office/drawing/2014/main" id="{F156434F-7485-4802-BF90-FF0739FFD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94" y="189466"/>
            <a:ext cx="4001285" cy="616688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27E3C5C-9BB6-4360-9867-0095107BC620}"/>
              </a:ext>
            </a:extLst>
          </p:cNvPr>
          <p:cNvSpPr txBox="1"/>
          <p:nvPr/>
        </p:nvSpPr>
        <p:spPr>
          <a:xfrm>
            <a:off x="761999" y="576211"/>
            <a:ext cx="6433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Impacts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climate</a:t>
            </a:r>
            <a:r>
              <a:rPr lang="de-DE" sz="2800" dirty="0"/>
              <a:t> </a:t>
            </a:r>
            <a:r>
              <a:rPr lang="de-DE" sz="2800" dirty="0" err="1"/>
              <a:t>crisis</a:t>
            </a:r>
            <a:r>
              <a:rPr lang="de-DE" sz="2800" dirty="0"/>
              <a:t>: Floods and </a:t>
            </a:r>
            <a:r>
              <a:rPr lang="de-DE" sz="2800" dirty="0" err="1"/>
              <a:t>landslides</a:t>
            </a:r>
            <a:r>
              <a:rPr lang="de-DE" sz="2800" dirty="0"/>
              <a:t>,  </a:t>
            </a:r>
            <a:r>
              <a:rPr lang="de-DE" sz="2800" dirty="0" err="1"/>
              <a:t>homelessness</a:t>
            </a:r>
            <a:r>
              <a:rPr lang="de-DE" sz="2800" dirty="0"/>
              <a:t> and </a:t>
            </a:r>
            <a:r>
              <a:rPr lang="de-DE" sz="2800" dirty="0" err="1"/>
              <a:t>fatalities</a:t>
            </a:r>
            <a:endParaRPr lang="de-DE" sz="2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58A53-89BC-054E-A74C-7CA20F8F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93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86D20-1973-B4D8-9FF3-EE8A87E3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4" y="1479947"/>
            <a:ext cx="3668486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Publicity </a:t>
            </a:r>
            <a:br>
              <a:rPr lang="de-DE" dirty="0"/>
            </a:br>
            <a:r>
              <a:rPr lang="de-DE" dirty="0" err="1"/>
              <a:t>card</a:t>
            </a:r>
            <a:r>
              <a:rPr lang="de-DE" dirty="0"/>
              <a:t> – 2020</a:t>
            </a:r>
            <a:br>
              <a:rPr lang="de-DE" dirty="0"/>
            </a:br>
            <a:br>
              <a:rPr lang="de-DE" sz="2700" dirty="0"/>
            </a:br>
            <a:r>
              <a:rPr lang="de-DE" sz="2700" dirty="0"/>
              <a:t>(</a:t>
            </a:r>
            <a:r>
              <a:rPr lang="de-DE" sz="2700" dirty="0" err="1"/>
              <a:t>only</a:t>
            </a:r>
            <a:r>
              <a:rPr lang="de-DE" sz="2700" dirty="0"/>
              <a:t> in German</a:t>
            </a:r>
            <a:br>
              <a:rPr lang="de-DE" sz="2700" dirty="0"/>
            </a:br>
            <a:r>
              <a:rPr lang="de-DE" sz="2700" dirty="0"/>
              <a:t>The </a:t>
            </a:r>
            <a:r>
              <a:rPr lang="de-DE" sz="2700" dirty="0" err="1"/>
              <a:t>key</a:t>
            </a:r>
            <a:r>
              <a:rPr lang="de-DE" sz="2700" dirty="0"/>
              <a:t> </a:t>
            </a:r>
            <a:r>
              <a:rPr lang="de-DE" sz="2700" dirty="0" err="1"/>
              <a:t>sentence</a:t>
            </a:r>
            <a:r>
              <a:rPr lang="de-DE" sz="2700" dirty="0"/>
              <a:t> – </a:t>
            </a:r>
            <a:r>
              <a:rPr lang="de-DE" sz="2700" dirty="0" err="1"/>
              <a:t>with</a:t>
            </a:r>
            <a:r>
              <a:rPr lang="de-DE" sz="2700" dirty="0"/>
              <a:t> </a:t>
            </a:r>
            <a:r>
              <a:rPr lang="de-DE" sz="2700" dirty="0" err="1"/>
              <a:t>only</a:t>
            </a:r>
            <a:r>
              <a:rPr lang="de-DE" sz="2700" dirty="0"/>
              <a:t> 10 Euro 15 </a:t>
            </a:r>
            <a:r>
              <a:rPr lang="de-DE" sz="2700" dirty="0" err="1"/>
              <a:t>trees</a:t>
            </a:r>
            <a:r>
              <a:rPr lang="de-DE" sz="2700" dirty="0"/>
              <a:t> </a:t>
            </a:r>
            <a:r>
              <a:rPr lang="de-DE" sz="2700" dirty="0" err="1"/>
              <a:t>can</a:t>
            </a:r>
            <a:r>
              <a:rPr lang="de-DE" sz="2700" dirty="0"/>
              <a:t> </a:t>
            </a:r>
            <a:r>
              <a:rPr lang="de-DE" sz="2700" dirty="0" err="1"/>
              <a:t>be</a:t>
            </a:r>
            <a:r>
              <a:rPr lang="de-DE" sz="2700" dirty="0"/>
              <a:t> </a:t>
            </a:r>
            <a:r>
              <a:rPr lang="de-DE" sz="2700" dirty="0" err="1"/>
              <a:t>planted</a:t>
            </a:r>
            <a:r>
              <a:rPr lang="de-DE" sz="2700" dirty="0"/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02AB90-1402-EE9D-6C3E-FC1B9D251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26" y="132895"/>
            <a:ext cx="8607085" cy="4177848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8285CFF3-DB39-1992-7C8C-D07B118C1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06" y="4460974"/>
            <a:ext cx="5806240" cy="20767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7B9828-DEEC-39E0-3449-F7839273A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4" y="4460974"/>
            <a:ext cx="5935846" cy="2076791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689134-C8F0-49FF-9F82-CD1AF8D1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5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26117-449D-780D-1834-72D13B37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92" y="642201"/>
            <a:ext cx="5711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err="1"/>
              <a:t>Tree</a:t>
            </a:r>
            <a:r>
              <a:rPr lang="de-DE" sz="4000" dirty="0"/>
              <a:t> </a:t>
            </a:r>
            <a:r>
              <a:rPr lang="de-DE" sz="4000" dirty="0" err="1"/>
              <a:t>planting</a:t>
            </a:r>
            <a:r>
              <a:rPr lang="de-DE" sz="4000" dirty="0"/>
              <a:t> in Uganda, Simbabwe, </a:t>
            </a:r>
            <a:r>
              <a:rPr lang="de-DE" sz="4000" dirty="0" err="1"/>
              <a:t>Kenya</a:t>
            </a:r>
            <a:r>
              <a:rPr lang="de-DE" sz="4000" dirty="0"/>
              <a:t> und Ghana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F1EE9-AC00-CFA2-55CC-1A694AE1D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45" y="228416"/>
            <a:ext cx="4311386" cy="3478697"/>
          </a:xfrm>
          <a:prstGeom prst="rect">
            <a:avLst/>
          </a:prstGeo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D232418-0C14-4F95-CC0F-272ED8DB0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36" y="3384974"/>
            <a:ext cx="4209416" cy="31570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0D8DD2-49F3-4DC3-9C6F-D0F8CD50B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7" y="2782111"/>
            <a:ext cx="4557249" cy="326685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F4D661-90D9-5113-00FB-BA6E51F8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3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6C3B8-D871-42B5-8FDC-9C1364B7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7" y="145915"/>
            <a:ext cx="11588321" cy="1325563"/>
          </a:xfrm>
        </p:spPr>
        <p:txBody>
          <a:bodyPr>
            <a:normAutofit/>
          </a:bodyPr>
          <a:lstStyle/>
          <a:p>
            <a:pPr algn="ctr"/>
            <a:r>
              <a:rPr lang="de-DE" sz="3400" dirty="0" err="1"/>
              <a:t>Deforested</a:t>
            </a:r>
            <a:r>
              <a:rPr lang="de-DE" sz="3400" dirty="0"/>
              <a:t> </a:t>
            </a:r>
            <a:r>
              <a:rPr lang="de-DE" sz="3400" dirty="0" err="1"/>
              <a:t>slopes</a:t>
            </a:r>
            <a:r>
              <a:rPr lang="de-DE" sz="3400" dirty="0"/>
              <a:t> </a:t>
            </a:r>
            <a:r>
              <a:rPr lang="de-DE" sz="3400" dirty="0" err="1"/>
              <a:t>of</a:t>
            </a:r>
            <a:r>
              <a:rPr lang="de-DE" sz="3400" dirty="0"/>
              <a:t> </a:t>
            </a:r>
            <a:r>
              <a:rPr lang="de-DE" sz="3400" dirty="0" err="1"/>
              <a:t>the</a:t>
            </a:r>
            <a:r>
              <a:rPr lang="de-DE" sz="3400" dirty="0"/>
              <a:t> </a:t>
            </a:r>
            <a:r>
              <a:rPr lang="de-DE" sz="3400" dirty="0" err="1"/>
              <a:t>Rwenzori</a:t>
            </a:r>
            <a:r>
              <a:rPr lang="de-DE" sz="3400" dirty="0"/>
              <a:t> Mountains, West Uganda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FE8AA45-F437-952C-A9BC-B0D4FB20B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7" y="1471478"/>
            <a:ext cx="11129226" cy="488600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2E80A-E127-4308-CFD5-8E0BF614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87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BC326-0E26-20DD-BFAE-F46F9707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80" y="-111531"/>
            <a:ext cx="9640097" cy="1325563"/>
          </a:xfrm>
        </p:spPr>
        <p:txBody>
          <a:bodyPr>
            <a:normAutofit/>
          </a:bodyPr>
          <a:lstStyle/>
          <a:p>
            <a:r>
              <a:rPr lang="de-DE" sz="3400" dirty="0" err="1"/>
              <a:t>Makabuli</a:t>
            </a:r>
            <a:r>
              <a:rPr lang="de-DE" sz="3400" dirty="0"/>
              <a:t> Yusuf on </a:t>
            </a:r>
            <a:r>
              <a:rPr lang="de-DE" sz="3400" dirty="0" err="1"/>
              <a:t>the</a:t>
            </a:r>
            <a:r>
              <a:rPr lang="de-DE" sz="3400" dirty="0"/>
              <a:t> </a:t>
            </a:r>
            <a:r>
              <a:rPr lang="de-DE" sz="3400" dirty="0" err="1"/>
              <a:t>Elgon</a:t>
            </a:r>
            <a:r>
              <a:rPr lang="de-DE" sz="3400" dirty="0"/>
              <a:t> Mountains in East Uganda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85D296-5148-C6EE-33DB-B5107A709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60" y="1033564"/>
            <a:ext cx="9749679" cy="548419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788B50-4236-198E-2D81-078F2C61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21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9DC12-AB59-C556-5D95-CFD7855A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57" y="2827005"/>
            <a:ext cx="3110014" cy="506413"/>
          </a:xfrm>
        </p:spPr>
        <p:txBody>
          <a:bodyPr>
            <a:noAutofit/>
          </a:bodyPr>
          <a:lstStyle/>
          <a:p>
            <a:r>
              <a:rPr lang="de-DE" sz="3600" dirty="0"/>
              <a:t>2020: </a:t>
            </a:r>
            <a:r>
              <a:rPr lang="de-DE" sz="3600" dirty="0" err="1"/>
              <a:t>Destruction</a:t>
            </a:r>
            <a:r>
              <a:rPr lang="de-DE" sz="3600" dirty="0"/>
              <a:t> </a:t>
            </a:r>
            <a:r>
              <a:rPr lang="de-DE" sz="3600" dirty="0" err="1"/>
              <a:t>caused</a:t>
            </a:r>
            <a:r>
              <a:rPr lang="de-DE" sz="3600" dirty="0"/>
              <a:t> </a:t>
            </a:r>
            <a:r>
              <a:rPr lang="de-DE" sz="3600" dirty="0" err="1"/>
              <a:t>by</a:t>
            </a:r>
            <a:r>
              <a:rPr lang="de-DE" sz="3600" dirty="0"/>
              <a:t> </a:t>
            </a:r>
            <a:r>
              <a:rPr lang="de-DE" sz="3600" dirty="0" err="1"/>
              <a:t>floods</a:t>
            </a:r>
            <a:r>
              <a:rPr lang="de-DE" sz="3600" dirty="0"/>
              <a:t> on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slopes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Rwenzori</a:t>
            </a:r>
            <a:r>
              <a:rPr lang="de-DE" sz="3600" dirty="0"/>
              <a:t> Mountains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2476971-DC37-CBFF-F6F4-00D9EE50F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18" y="907663"/>
            <a:ext cx="7366715" cy="5525036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DF9A9-849B-B620-D401-E15E7612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26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53E27-E14D-E5A0-A32B-FC490DD7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35" y="197977"/>
            <a:ext cx="11163915" cy="1325563"/>
          </a:xfrm>
        </p:spPr>
        <p:txBody>
          <a:bodyPr/>
          <a:lstStyle/>
          <a:p>
            <a:r>
              <a:rPr lang="de-DE" dirty="0"/>
              <a:t>International Day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Forest: 21 March 2025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90232BC-89AE-FDA8-774C-C298BD127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3" y="2413861"/>
            <a:ext cx="3263503" cy="4351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BB144C-5324-366C-BE72-4AC6D15DD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45" y="2449199"/>
            <a:ext cx="6787555" cy="390715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420663A-7C5D-E722-08C2-D6E2DFADA5E3}"/>
              </a:ext>
            </a:extLst>
          </p:cNvPr>
          <p:cNvSpPr txBox="1"/>
          <p:nvPr/>
        </p:nvSpPr>
        <p:spPr>
          <a:xfrm>
            <a:off x="437535" y="1520688"/>
            <a:ext cx="3131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Mayuge, Uganda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224E17A-1C15-E47A-4122-7CE82C04B579}"/>
              </a:ext>
            </a:extLst>
          </p:cNvPr>
          <p:cNvSpPr txBox="1"/>
          <p:nvPr/>
        </p:nvSpPr>
        <p:spPr>
          <a:xfrm>
            <a:off x="6539825" y="1601625"/>
            <a:ext cx="592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Kirimya</a:t>
            </a:r>
            <a:r>
              <a:rPr lang="de-DE" sz="3200" dirty="0"/>
              <a:t>, Uganda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4D6EFC-646A-A8CF-8681-3218F5EE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34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97916-86F6-E892-3BFA-FA73F461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206" y="944356"/>
            <a:ext cx="4814610" cy="1325563"/>
          </a:xfrm>
        </p:spPr>
        <p:txBody>
          <a:bodyPr>
            <a:normAutofit fontScale="90000"/>
          </a:bodyPr>
          <a:lstStyle/>
          <a:p>
            <a:r>
              <a:rPr lang="de-DE" sz="3800" dirty="0"/>
              <a:t>2025: </a:t>
            </a:r>
            <a:r>
              <a:rPr lang="de-DE" sz="3800" dirty="0" err="1"/>
              <a:t>Reforestation</a:t>
            </a:r>
            <a:r>
              <a:rPr lang="de-DE" sz="3800" dirty="0"/>
              <a:t> on </a:t>
            </a:r>
            <a:r>
              <a:rPr lang="de-DE" sz="3800" dirty="0" err="1"/>
              <a:t>the</a:t>
            </a:r>
            <a:r>
              <a:rPr lang="de-DE" sz="3800" dirty="0"/>
              <a:t> </a:t>
            </a:r>
            <a:r>
              <a:rPr lang="de-DE" sz="3800" dirty="0" err="1"/>
              <a:t>Rwenzori</a:t>
            </a:r>
            <a:r>
              <a:rPr lang="de-DE" sz="3800" dirty="0"/>
              <a:t> Mountains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56A3E59-2DBA-4B00-1088-3E72116D6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0" y="3068259"/>
            <a:ext cx="7420293" cy="36437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E868F3-B52C-A28D-89B5-51D9264DB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76" y="146016"/>
            <a:ext cx="4858301" cy="36437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1F70E28-E26C-CE97-7EDD-FEE19967E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9" y="508810"/>
            <a:ext cx="1498621" cy="2030109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A9EC9-965C-5A53-EE87-61691402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792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41BB7-2662-6483-0405-27155F65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00" y="0"/>
            <a:ext cx="114839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/>
              <a:t>Bamboo </a:t>
            </a:r>
            <a:r>
              <a:rPr lang="de-DE" sz="3600" dirty="0" err="1"/>
              <a:t>planted</a:t>
            </a:r>
            <a:r>
              <a:rPr lang="de-DE" sz="3600" dirty="0"/>
              <a:t> on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bank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Nyamwanba</a:t>
            </a:r>
            <a:r>
              <a:rPr lang="de-DE" sz="3600" dirty="0"/>
              <a:t> River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08D7071-1898-CCC3-E055-F38D6C687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14" y="1230594"/>
            <a:ext cx="9783304" cy="550310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31F365-65D7-DE9E-4B61-4466DD2B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284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11AB9-C4BE-80EF-2A7B-11E2BBD5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32" y="57165"/>
            <a:ext cx="7068618" cy="1714485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Thomas, Emmanuel, Robert:  55 000 </a:t>
            </a:r>
            <a:r>
              <a:rPr lang="de-DE" sz="3200" dirty="0" err="1"/>
              <a:t>trees</a:t>
            </a:r>
            <a:br>
              <a:rPr lang="de-DE" sz="3200" dirty="0"/>
            </a:br>
            <a:r>
              <a:rPr lang="de-DE" sz="3200" dirty="0"/>
              <a:t>The </a:t>
            </a:r>
            <a:r>
              <a:rPr lang="de-DE" sz="3200" dirty="0" err="1"/>
              <a:t>results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</a:t>
            </a:r>
            <a:r>
              <a:rPr lang="de-DE" sz="3200" dirty="0" err="1"/>
              <a:t>spectacular</a:t>
            </a:r>
            <a:r>
              <a:rPr lang="de-DE" sz="3200" dirty="0"/>
              <a:t>!</a:t>
            </a:r>
            <a:br>
              <a:rPr lang="de-DE" sz="3200" dirty="0"/>
            </a:br>
            <a:endParaRPr lang="de-DE" sz="32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47B62A1-B8F1-072D-51C0-C7589556A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0" y="1581833"/>
            <a:ext cx="6714932" cy="4556220"/>
          </a:xfrm>
          <a:prstGeom prst="rect">
            <a:avLst/>
          </a:prstGeom>
        </p:spPr>
      </p:pic>
      <p:pic>
        <p:nvPicPr>
          <p:cNvPr id="6" name="Inhaltsplatzhalter 10">
            <a:extLst>
              <a:ext uri="{FF2B5EF4-FFF2-40B4-BE49-F238E27FC236}">
                <a16:creationId xmlns:a16="http://schemas.microsoft.com/office/drawing/2014/main" id="{3D29F4AA-547F-4151-833E-4A3B17E45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96" y="564313"/>
            <a:ext cx="3222772" cy="572937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4E8123-8DA5-7EDA-AA51-79110A83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550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F8932-2149-A14B-6165-70B61409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54052"/>
            <a:ext cx="11125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err="1"/>
              <a:t>Agroforestry</a:t>
            </a:r>
            <a:r>
              <a:rPr lang="de-DE" sz="4000" dirty="0"/>
              <a:t> </a:t>
            </a:r>
            <a:r>
              <a:rPr lang="de-DE" sz="4000" dirty="0" err="1"/>
              <a:t>improves</a:t>
            </a:r>
            <a:r>
              <a:rPr lang="de-DE" sz="4000" dirty="0"/>
              <a:t> </a:t>
            </a:r>
            <a:r>
              <a:rPr lang="de-DE" sz="4000" dirty="0" err="1"/>
              <a:t>nutrition</a:t>
            </a:r>
            <a:r>
              <a:rPr lang="de-DE" sz="4000" dirty="0"/>
              <a:t> and </a:t>
            </a:r>
            <a:r>
              <a:rPr lang="de-DE" sz="4000" dirty="0" err="1"/>
              <a:t>generates</a:t>
            </a:r>
            <a:r>
              <a:rPr lang="de-DE" sz="4000" dirty="0"/>
              <a:t> </a:t>
            </a:r>
            <a:r>
              <a:rPr lang="de-DE" sz="4000" dirty="0" err="1"/>
              <a:t>income</a:t>
            </a:r>
            <a:r>
              <a:rPr lang="de-DE" sz="4000" dirty="0"/>
              <a:t>. </a:t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0558FCC-F2D7-A55B-0EE6-81B541B02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50" y="1161238"/>
            <a:ext cx="9541100" cy="536686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323410-6924-B170-5753-C9CF24CE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99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55D0BBD-6748-8DC9-E6C6-54C9231E1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84" y="1392328"/>
            <a:ext cx="9206683" cy="516797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0021662-9A60-E782-BCA0-106915697538}"/>
              </a:ext>
            </a:extLst>
          </p:cNvPr>
          <p:cNvSpPr txBox="1"/>
          <p:nvPr/>
        </p:nvSpPr>
        <p:spPr>
          <a:xfrm>
            <a:off x="1225684" y="197008"/>
            <a:ext cx="9581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Kabugho</a:t>
            </a:r>
            <a:r>
              <a:rPr lang="de-DE" sz="3200" dirty="0"/>
              <a:t> Deborah, </a:t>
            </a:r>
            <a:r>
              <a:rPr lang="de-DE" sz="3200" dirty="0" err="1"/>
              <a:t>headteacher</a:t>
            </a:r>
            <a:r>
              <a:rPr lang="de-DE" sz="3200" dirty="0"/>
              <a:t> in a </a:t>
            </a:r>
            <a:r>
              <a:rPr lang="de-DE" sz="3200" dirty="0" err="1"/>
              <a:t>primary</a:t>
            </a:r>
            <a:r>
              <a:rPr lang="de-DE" sz="3200" dirty="0"/>
              <a:t> </a:t>
            </a:r>
            <a:r>
              <a:rPr lang="de-DE" sz="3200" dirty="0" err="1"/>
              <a:t>school</a:t>
            </a:r>
            <a:r>
              <a:rPr lang="de-DE" sz="3200" dirty="0"/>
              <a:t>, in her own </a:t>
            </a:r>
            <a:r>
              <a:rPr lang="de-DE" sz="3200" dirty="0" err="1"/>
              <a:t>agroforestry</a:t>
            </a:r>
            <a:r>
              <a:rPr lang="de-DE" sz="3200" dirty="0"/>
              <a:t> </a:t>
            </a:r>
            <a:r>
              <a:rPr lang="de-DE" sz="3200" dirty="0" err="1"/>
              <a:t>garden</a:t>
            </a:r>
            <a:endParaRPr lang="de-DE" sz="3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1D48FC-7763-E9A8-2B27-69C759A4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35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C9B60E9-8C94-4A45-745F-D00815DE0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35" y="515565"/>
            <a:ext cx="7762674" cy="58220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241013-BA50-FA73-C04D-90985BDA2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7" y="2446507"/>
            <a:ext cx="2771195" cy="408561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403F65B-85B4-D2E1-1E33-CCD051F2B2CB}"/>
              </a:ext>
            </a:extLst>
          </p:cNvPr>
          <p:cNvSpPr txBox="1"/>
          <p:nvPr/>
        </p:nvSpPr>
        <p:spPr>
          <a:xfrm>
            <a:off x="471197" y="160667"/>
            <a:ext cx="32253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EcoFarm</a:t>
            </a:r>
            <a:r>
              <a:rPr lang="de-DE" sz="3200" dirty="0"/>
              <a:t> in Zimbabwe </a:t>
            </a:r>
            <a:r>
              <a:rPr lang="de-DE" sz="3200" dirty="0" err="1"/>
              <a:t>with</a:t>
            </a:r>
            <a:r>
              <a:rPr lang="de-DE" sz="3200" dirty="0"/>
              <a:t> Joachem Nyamande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5827DC-A7F0-0438-FFD7-84DE9BDB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395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5EF9AA9-008B-B8EE-A33D-78C0D83BD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19" y="1118681"/>
            <a:ext cx="9970961" cy="556508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8588BB-46BA-8887-48A3-61D0CF4CEEDB}"/>
              </a:ext>
            </a:extLst>
          </p:cNvPr>
          <p:cNvSpPr txBox="1"/>
          <p:nvPr/>
        </p:nvSpPr>
        <p:spPr>
          <a:xfrm>
            <a:off x="1110519" y="400291"/>
            <a:ext cx="1045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2011:  Women and </a:t>
            </a:r>
            <a:r>
              <a:rPr lang="de-DE" sz="2800" dirty="0" err="1"/>
              <a:t>orphan‘s</a:t>
            </a:r>
            <a:r>
              <a:rPr lang="de-DE" sz="2800" dirty="0"/>
              <a:t> </a:t>
            </a:r>
            <a:r>
              <a:rPr lang="de-DE" sz="2800" dirty="0" err="1"/>
              <a:t>group</a:t>
            </a:r>
            <a:r>
              <a:rPr lang="de-DE" sz="2800" dirty="0"/>
              <a:t> in </a:t>
            </a:r>
            <a:r>
              <a:rPr lang="de-DE" sz="2800" dirty="0" err="1"/>
              <a:t>Kighengi</a:t>
            </a:r>
            <a:r>
              <a:rPr lang="de-DE" sz="2800" dirty="0"/>
              <a:t>, West Uganda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E963DA-EC16-19DC-A541-F66C9183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432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Kleidung, Person, Baum enthält.&#10;&#10;KI-generierte Inhalte können fehlerhaft sein.">
            <a:extLst>
              <a:ext uri="{FF2B5EF4-FFF2-40B4-BE49-F238E27FC236}">
                <a16:creationId xmlns:a16="http://schemas.microsoft.com/office/drawing/2014/main" id="{FA6FF882-8A5B-3620-D8C6-88EAF14AD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73" y="1206229"/>
            <a:ext cx="9874654" cy="555449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D3357B0-3BC2-7B47-8149-A96A46B91C6C}"/>
              </a:ext>
            </a:extLst>
          </p:cNvPr>
          <p:cNvSpPr txBox="1"/>
          <p:nvPr/>
        </p:nvSpPr>
        <p:spPr>
          <a:xfrm>
            <a:off x="1373358" y="387917"/>
            <a:ext cx="918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2023: The same </a:t>
            </a:r>
            <a:r>
              <a:rPr lang="de-DE" sz="2800" dirty="0" err="1"/>
              <a:t>group</a:t>
            </a:r>
            <a:r>
              <a:rPr lang="de-DE" sz="2800" dirty="0"/>
              <a:t>: The </a:t>
            </a:r>
            <a:r>
              <a:rPr lang="de-DE" sz="2800" dirty="0" err="1"/>
              <a:t>women</a:t>
            </a:r>
            <a:r>
              <a:rPr lang="de-DE" sz="2800" dirty="0"/>
              <a:t> </a:t>
            </a:r>
            <a:r>
              <a:rPr lang="de-DE" sz="2800" dirty="0" err="1"/>
              <a:t>make</a:t>
            </a:r>
            <a:r>
              <a:rPr lang="de-DE" sz="2800" dirty="0"/>
              <a:t> </a:t>
            </a:r>
            <a:r>
              <a:rPr lang="de-DE" sz="2800" dirty="0" err="1"/>
              <a:t>baskets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sale</a:t>
            </a:r>
            <a:r>
              <a:rPr lang="de-DE" sz="2800" dirty="0"/>
              <a:t>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E88A11-E8D4-5F57-DC8A-0AA12FD4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504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26BC64B-1CC3-BE3C-A363-3A3CAA1CD8AA}"/>
              </a:ext>
            </a:extLst>
          </p:cNvPr>
          <p:cNvSpPr txBox="1"/>
          <p:nvPr/>
        </p:nvSpPr>
        <p:spPr>
          <a:xfrm>
            <a:off x="4446336" y="751313"/>
            <a:ext cx="2218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Work </a:t>
            </a:r>
            <a:r>
              <a:rPr lang="de-DE" sz="3600" dirty="0" err="1"/>
              <a:t>with</a:t>
            </a:r>
            <a:endParaRPr lang="de-DE" sz="3600" dirty="0"/>
          </a:p>
          <a:p>
            <a:r>
              <a:rPr lang="de-DE" sz="3600" dirty="0" err="1"/>
              <a:t>schools</a:t>
            </a:r>
            <a:endParaRPr lang="de-DE" sz="3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0E4A073-DB84-3AC8-3AF5-D65EAF600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8" y="92396"/>
            <a:ext cx="3145747" cy="34192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C2AEBE4-A794-ACE9-8C6C-820F3DB6E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42" y="2870270"/>
            <a:ext cx="3815828" cy="38158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9043A17-6E04-6ACF-3D5A-B48AAEFD5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07" y="2870269"/>
            <a:ext cx="2549587" cy="37096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EFFAED0-6E0A-EE00-B970-4C680D62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6" y="153058"/>
            <a:ext cx="4476084" cy="335862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4B03A7-0B16-D8DE-4390-B7F9C217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851A5B9-8A80-ED08-154E-49053214B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5" y="393970"/>
            <a:ext cx="6070060" cy="60700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35D8CD0-36CF-6E44-360D-11C9BE0DCE30}"/>
              </a:ext>
            </a:extLst>
          </p:cNvPr>
          <p:cNvSpPr txBox="1"/>
          <p:nvPr/>
        </p:nvSpPr>
        <p:spPr>
          <a:xfrm>
            <a:off x="6956086" y="393970"/>
            <a:ext cx="5050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Tree</a:t>
            </a:r>
            <a:r>
              <a:rPr lang="de-DE" sz="3200" dirty="0"/>
              <a:t> </a:t>
            </a:r>
            <a:r>
              <a:rPr lang="de-DE" sz="3200" dirty="0" err="1"/>
              <a:t>nurseries</a:t>
            </a:r>
            <a:r>
              <a:rPr lang="de-DE" sz="3200" dirty="0"/>
              <a:t>: Young </a:t>
            </a:r>
            <a:r>
              <a:rPr lang="de-DE" sz="3200" dirty="0" err="1"/>
              <a:t>trees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</a:t>
            </a:r>
            <a:r>
              <a:rPr lang="de-DE" sz="3200" dirty="0" err="1"/>
              <a:t>given</a:t>
            </a:r>
            <a:r>
              <a:rPr lang="de-DE" sz="3200" dirty="0"/>
              <a:t> out and </a:t>
            </a:r>
            <a:r>
              <a:rPr lang="de-DE" sz="3200" dirty="0" err="1"/>
              <a:t>provide</a:t>
            </a:r>
            <a:r>
              <a:rPr lang="de-DE" sz="3200" dirty="0"/>
              <a:t> </a:t>
            </a:r>
            <a:r>
              <a:rPr lang="de-DE" sz="3200" dirty="0" err="1"/>
              <a:t>income</a:t>
            </a:r>
            <a:r>
              <a:rPr lang="de-DE" sz="3200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2664C3-76FE-F84B-8B18-94AAEBBE2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75" y="2131205"/>
            <a:ext cx="3492483" cy="422284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19432-34CB-2949-21B7-D98F7869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01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30C97A3A-280B-BC56-E4AB-C07B2C56A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0" y="220561"/>
            <a:ext cx="4615743" cy="64455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2D3ABEA-C6FE-996B-9F91-22483D0A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75" y="167630"/>
            <a:ext cx="4615743" cy="652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E155CB-5C3C-5E74-2098-E6139C17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151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E8AF60A-2EC5-CA81-9785-D18C94F5887F}"/>
              </a:ext>
            </a:extLst>
          </p:cNvPr>
          <p:cNvSpPr txBox="1"/>
          <p:nvPr/>
        </p:nvSpPr>
        <p:spPr>
          <a:xfrm>
            <a:off x="786214" y="263034"/>
            <a:ext cx="10345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Our</a:t>
            </a:r>
            <a:r>
              <a:rPr lang="de-DE" sz="3200" dirty="0"/>
              <a:t> </a:t>
            </a:r>
            <a:r>
              <a:rPr lang="de-DE" sz="3200" dirty="0" err="1"/>
              <a:t>evaluation</a:t>
            </a:r>
            <a:r>
              <a:rPr lang="de-DE" sz="3200" dirty="0"/>
              <a:t> – </a:t>
            </a:r>
            <a:r>
              <a:rPr lang="de-DE" sz="3200" dirty="0" err="1"/>
              <a:t>inspired</a:t>
            </a:r>
            <a:r>
              <a:rPr lang="de-DE" sz="3200" dirty="0"/>
              <a:t> </a:t>
            </a:r>
            <a:r>
              <a:rPr lang="de-DE" sz="3200" dirty="0" err="1"/>
              <a:t>by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experience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Eric Kihuluka and </a:t>
            </a:r>
            <a:r>
              <a:rPr lang="de-DE" sz="3200" dirty="0" err="1"/>
              <a:t>his</a:t>
            </a:r>
            <a:r>
              <a:rPr lang="de-DE" sz="3200" dirty="0"/>
              <a:t> „Mikwano“-Team in Uganda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FA56BA-3AD4-2413-47D7-ADE22028F746}"/>
              </a:ext>
            </a:extLst>
          </p:cNvPr>
          <p:cNvSpPr txBox="1"/>
          <p:nvPr/>
        </p:nvSpPr>
        <p:spPr>
          <a:xfrm>
            <a:off x="786214" y="2245638"/>
            <a:ext cx="7572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Discover’s work is long-term.</a:t>
            </a:r>
          </a:p>
          <a:p>
            <a:pPr marL="342900" indent="-342900">
              <a:buAutoNum type="arabicPeriod"/>
            </a:pPr>
            <a:endParaRPr lang="de-DE" sz="2400" dirty="0"/>
          </a:p>
          <a:p>
            <a:pPr marL="342900" indent="-342900">
              <a:buAutoNum type="arabicPeriod"/>
            </a:pPr>
            <a:r>
              <a:rPr lang="en-US" sz="2400" dirty="0"/>
              <a:t>Discover partners are themselves members of the community in which they work</a:t>
            </a:r>
            <a:r>
              <a:rPr lang="de-DE" sz="2400" dirty="0"/>
              <a:t>. </a:t>
            </a:r>
          </a:p>
          <a:p>
            <a:pPr marL="342900" indent="-342900">
              <a:buAutoNum type="arabicPeriod"/>
            </a:pPr>
            <a:endParaRPr lang="de-DE" sz="2400" dirty="0"/>
          </a:p>
          <a:p>
            <a:pPr marL="342900" indent="-342900">
              <a:buAutoNum type="arabicPeriod"/>
            </a:pPr>
            <a:r>
              <a:rPr lang="en-US" sz="2400" dirty="0"/>
              <a:t>They know from their own experience what the people there really need.</a:t>
            </a:r>
          </a:p>
          <a:p>
            <a:pPr marL="342900" indent="-342900">
              <a:buAutoNum type="arabicPeriod"/>
            </a:pPr>
            <a:endParaRPr lang="de-DE" sz="2400" dirty="0"/>
          </a:p>
          <a:p>
            <a:pPr marL="342900" indent="-342900">
              <a:buAutoNum type="arabicPeriod"/>
            </a:pPr>
            <a:r>
              <a:rPr lang="en-US" sz="2400" dirty="0"/>
              <a:t>The little money they have or receive is used directly in their work</a:t>
            </a:r>
            <a:r>
              <a:rPr lang="de-DE" sz="2400" dirty="0"/>
              <a:t>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29E36D-729D-7829-6E8F-CF89F7FBE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94" y="1505087"/>
            <a:ext cx="2755061" cy="4915167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5FED19-EB8F-6088-895A-1611EA49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1561701-BCD8-D723-B13E-D03B40692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3052166"/>
            <a:ext cx="1832009" cy="27867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4689984-F3D7-E933-900B-35FF7D731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0" y="528041"/>
            <a:ext cx="1838325" cy="25241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D8015E-88A3-A279-D13A-83EACF130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23" y="528041"/>
            <a:ext cx="2125190" cy="30726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1BA7738-2B4C-6651-0D57-27E6C37BD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70" y="3052166"/>
            <a:ext cx="2125191" cy="28740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8C8EF7-9AC5-A26E-AF34-AA82413EA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68" y="554931"/>
            <a:ext cx="1884635" cy="287406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F18E97A-8B80-A507-CEDC-EC11FE7D4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87" y="3351177"/>
            <a:ext cx="2272071" cy="2487736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F344C5-1FCF-AB9E-60A9-7BF2FD8E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0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59D04-5F10-42C7-B9D3-58B77925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694" y="365125"/>
            <a:ext cx="5342106" cy="1325563"/>
          </a:xfrm>
        </p:spPr>
        <p:txBody>
          <a:bodyPr>
            <a:normAutofit/>
          </a:bodyPr>
          <a:lstStyle/>
          <a:p>
            <a:pPr algn="ctr"/>
            <a:r>
              <a:rPr lang="de-DE" dirty="0" err="1"/>
              <a:t>Conducting</a:t>
            </a:r>
            <a:r>
              <a:rPr lang="de-DE" dirty="0"/>
              <a:t> Seminars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CD24D26-841C-A0EC-2D55-8C08B8CE6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1" y="140551"/>
            <a:ext cx="4932672" cy="65768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AD76445-30A1-0DD5-34FB-48CB5316C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43" y="1915281"/>
            <a:ext cx="5921425" cy="444106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FFBDC1-F187-6B70-E73B-0D443DCF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2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F1A222D-D3C1-DA58-6180-BF4BB57AD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55" y="273995"/>
            <a:ext cx="3960888" cy="2441643"/>
          </a:xfrm>
          <a:prstGeom prst="rect">
            <a:avLst/>
          </a:prstGeom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B956EE6E-259B-DFCF-327B-0AEF31158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36" y="504594"/>
            <a:ext cx="3960888" cy="19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2A63B54-9206-AAEF-A1F5-352B1FB02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81" y="2959377"/>
            <a:ext cx="4832837" cy="362462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8C547DB-F92F-C852-911A-442CFF179A7B}"/>
              </a:ext>
            </a:extLst>
          </p:cNvPr>
          <p:cNvSpPr txBox="1"/>
          <p:nvPr/>
        </p:nvSpPr>
        <p:spPr>
          <a:xfrm>
            <a:off x="4158843" y="760015"/>
            <a:ext cx="3643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Before</a:t>
            </a:r>
            <a:r>
              <a:rPr lang="de-DE" sz="2800" dirty="0"/>
              <a:t> 1980 </a:t>
            </a:r>
            <a:r>
              <a:rPr lang="de-DE" sz="2800" dirty="0" err="1"/>
              <a:t>Rhodesia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 err="1"/>
              <a:t>From</a:t>
            </a:r>
            <a:r>
              <a:rPr lang="de-DE" sz="2800" dirty="0"/>
              <a:t> 1980, Zimbabwe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09F3364-6A51-01B0-BE20-BBDEFAC9A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2" y="3238868"/>
            <a:ext cx="3257488" cy="322572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2E29979-B350-5A03-ED4F-26A05C10278B}"/>
              </a:ext>
            </a:extLst>
          </p:cNvPr>
          <p:cNvSpPr txBox="1"/>
          <p:nvPr/>
        </p:nvSpPr>
        <p:spPr>
          <a:xfrm>
            <a:off x="985735" y="3238867"/>
            <a:ext cx="119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1975</a:t>
            </a:r>
          </a:p>
        </p:txBody>
      </p:sp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1C7D0733-4BE4-286A-314C-6086487DF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15" y="2715638"/>
            <a:ext cx="2514144" cy="374895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E7BEB1C-0C09-DE8B-FF9D-8536186001BD}"/>
              </a:ext>
            </a:extLst>
          </p:cNvPr>
          <p:cNvSpPr txBox="1"/>
          <p:nvPr/>
        </p:nvSpPr>
        <p:spPr>
          <a:xfrm>
            <a:off x="8852171" y="2736552"/>
            <a:ext cx="235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F5D631-FC77-7FA3-E5AE-236036D8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2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AE3FE3D4-67B6-BF0D-18EB-CE0CDB564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3" y="1225296"/>
            <a:ext cx="7173461" cy="53800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AFA43F4-2E02-7B18-6626-47CB74707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51" y="145029"/>
            <a:ext cx="4654355" cy="60851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5EEE60C-1268-214E-E49B-9044A1775F0A}"/>
              </a:ext>
            </a:extLst>
          </p:cNvPr>
          <p:cNvSpPr txBox="1"/>
          <p:nvPr/>
        </p:nvSpPr>
        <p:spPr>
          <a:xfrm>
            <a:off x="711807" y="366247"/>
            <a:ext cx="7093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Founding</a:t>
            </a:r>
            <a:r>
              <a:rPr lang="de-DE" sz="2800" dirty="0"/>
              <a:t> „Discover e.V.“ on 5 April 2014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2326E2-EA2A-171B-AED1-A743279A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67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03F70-F434-8447-67FE-546018E4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71" y="2319934"/>
            <a:ext cx="5487372" cy="13255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arms</a:t>
            </a:r>
            <a:r>
              <a:rPr lang="de-DE" dirty="0"/>
              <a:t> </a:t>
            </a:r>
            <a:r>
              <a:rPr lang="de-DE" dirty="0" err="1"/>
              <a:t>round</a:t>
            </a:r>
            <a:r>
              <a:rPr lang="de-DE" dirty="0"/>
              <a:t> a </a:t>
            </a:r>
            <a:r>
              <a:rPr lang="de-DE" dirty="0" err="1"/>
              <a:t>baobab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, but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!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4F37E0F-AC4E-385A-383D-64A464A83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57" y="114198"/>
            <a:ext cx="4400073" cy="6607277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43202C-F013-E8FD-930E-D442DF65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79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10B67-C32A-32DA-0A24-6BFBDE42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51" y="111715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de-DE" sz="3600" dirty="0"/>
            </a:br>
            <a:r>
              <a:rPr lang="de-DE" sz="3600" u="sng" dirty="0"/>
              <a:t>The </a:t>
            </a:r>
            <a:r>
              <a:rPr lang="de-DE" sz="3600" u="sng" dirty="0" err="1"/>
              <a:t>aims</a:t>
            </a:r>
            <a:r>
              <a:rPr lang="de-DE" sz="3600" u="sng" dirty="0"/>
              <a:t> </a:t>
            </a:r>
            <a:r>
              <a:rPr lang="de-DE" sz="3600" u="sng" dirty="0" err="1"/>
              <a:t>of</a:t>
            </a:r>
            <a:r>
              <a:rPr lang="de-DE" sz="3600" u="sng" dirty="0"/>
              <a:t> Discover  </a:t>
            </a:r>
            <a:br>
              <a:rPr lang="de-DE" sz="3600" dirty="0"/>
            </a:br>
            <a:br>
              <a:rPr lang="de-DE" sz="3600" dirty="0"/>
            </a:br>
            <a:r>
              <a:rPr lang="de-DE" sz="3300" dirty="0" err="1"/>
              <a:t>Irrespective</a:t>
            </a:r>
            <a:r>
              <a:rPr lang="de-DE" sz="3300" dirty="0"/>
              <a:t> </a:t>
            </a:r>
            <a:r>
              <a:rPr lang="de-DE" sz="3300" dirty="0" err="1"/>
              <a:t>of</a:t>
            </a:r>
            <a:r>
              <a:rPr lang="de-DE" sz="3300" dirty="0"/>
              <a:t> </a:t>
            </a:r>
            <a:r>
              <a:rPr lang="de-DE" sz="3300" dirty="0" err="1"/>
              <a:t>religion</a:t>
            </a:r>
            <a:r>
              <a:rPr lang="de-DE" sz="3300" dirty="0"/>
              <a:t>, </a:t>
            </a:r>
            <a:r>
              <a:rPr lang="de-DE" sz="3300" dirty="0" err="1"/>
              <a:t>gender</a:t>
            </a:r>
            <a:r>
              <a:rPr lang="de-DE" sz="3300" dirty="0"/>
              <a:t> </a:t>
            </a:r>
            <a:r>
              <a:rPr lang="de-DE" sz="3300" dirty="0" err="1"/>
              <a:t>or</a:t>
            </a:r>
            <a:r>
              <a:rPr lang="de-DE" sz="3300" dirty="0"/>
              <a:t> </a:t>
            </a:r>
            <a:r>
              <a:rPr lang="de-DE" sz="3300" dirty="0" err="1"/>
              <a:t>tribe</a:t>
            </a:r>
            <a:r>
              <a:rPr lang="de-DE" sz="3300" dirty="0"/>
              <a:t>, </a:t>
            </a:r>
            <a:r>
              <a:rPr lang="de-DE" sz="3300" dirty="0" err="1"/>
              <a:t>we</a:t>
            </a:r>
            <a:r>
              <a:rPr lang="de-DE" sz="3300" dirty="0"/>
              <a:t> </a:t>
            </a:r>
            <a:r>
              <a:rPr lang="de-DE" sz="3300" dirty="0" err="1"/>
              <a:t>wish</a:t>
            </a:r>
            <a:r>
              <a:rPr lang="de-DE" sz="3300" dirty="0"/>
              <a:t> </a:t>
            </a:r>
            <a:r>
              <a:rPr lang="de-DE" sz="3300" dirty="0" err="1"/>
              <a:t>to</a:t>
            </a:r>
            <a:r>
              <a:rPr lang="de-DE" sz="3300" dirty="0"/>
              <a:t> </a:t>
            </a:r>
            <a:r>
              <a:rPr lang="de-DE" sz="3300" dirty="0" err="1"/>
              <a:t>contribute</a:t>
            </a:r>
            <a:r>
              <a:rPr lang="de-DE" sz="3300" dirty="0"/>
              <a:t> </a:t>
            </a:r>
            <a:r>
              <a:rPr lang="de-DE" sz="3300" dirty="0" err="1"/>
              <a:t>to</a:t>
            </a:r>
            <a:r>
              <a:rPr lang="de-DE" sz="3300" dirty="0"/>
              <a:t>: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63482B-6F9B-11D5-5ADF-62CB5C7B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7791"/>
            <a:ext cx="10515600" cy="2534055"/>
          </a:xfrm>
        </p:spPr>
        <p:txBody>
          <a:bodyPr>
            <a:normAutofit/>
          </a:bodyPr>
          <a:lstStyle/>
          <a:p>
            <a:pPr lvl="0"/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self-confidence</a:t>
            </a:r>
            <a:r>
              <a:rPr lang="de-DE" dirty="0"/>
              <a:t>,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skills</a:t>
            </a:r>
            <a:r>
              <a:rPr lang="de-DE" dirty="0"/>
              <a:t> and </a:t>
            </a:r>
            <a:r>
              <a:rPr lang="de-DE" dirty="0" err="1"/>
              <a:t>income</a:t>
            </a:r>
            <a:endParaRPr lang="de-DE" dirty="0"/>
          </a:p>
          <a:p>
            <a:pPr lvl="0"/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trust</a:t>
            </a:r>
            <a:r>
              <a:rPr lang="de-DE" dirty="0"/>
              <a:t> and </a:t>
            </a:r>
            <a:r>
              <a:rPr lang="de-DE" dirty="0" err="1"/>
              <a:t>confidence</a:t>
            </a:r>
            <a:endParaRPr lang="de-DE" dirty="0"/>
          </a:p>
          <a:p>
            <a:pPr lvl="0"/>
            <a:r>
              <a:rPr lang="de-DE" dirty="0" err="1"/>
              <a:t>peace</a:t>
            </a:r>
            <a:r>
              <a:rPr lang="de-DE" dirty="0"/>
              <a:t> and </a:t>
            </a:r>
            <a:r>
              <a:rPr lang="de-DE" dirty="0" err="1"/>
              <a:t>reconciliation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community</a:t>
            </a:r>
            <a:endParaRPr lang="de-DE" dirty="0"/>
          </a:p>
          <a:p>
            <a:pPr lvl="0"/>
            <a:r>
              <a:rPr lang="de-DE" dirty="0" err="1"/>
              <a:t>promoting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gardening</a:t>
            </a:r>
            <a:r>
              <a:rPr lang="de-DE" dirty="0"/>
              <a:t>,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nutrition</a:t>
            </a:r>
            <a:r>
              <a:rPr lang="de-DE" dirty="0"/>
              <a:t>, </a:t>
            </a:r>
            <a:r>
              <a:rPr lang="de-DE" dirty="0" err="1"/>
              <a:t>hygiene</a:t>
            </a:r>
            <a:r>
              <a:rPr lang="de-DE" dirty="0"/>
              <a:t> and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healing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E01F6B-2FFB-EAAF-039B-78EC92AF2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3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6D117D6-F515-1CAF-2EF1-DE147FEAE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111" y="1929144"/>
            <a:ext cx="2669128" cy="360352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ACD679F-0F32-2551-55C7-6BB81B3816C9}"/>
              </a:ext>
            </a:extLst>
          </p:cNvPr>
          <p:cNvSpPr txBox="1"/>
          <p:nvPr/>
        </p:nvSpPr>
        <p:spPr>
          <a:xfrm>
            <a:off x="100056" y="248115"/>
            <a:ext cx="11632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Seminar in </a:t>
            </a:r>
            <a:r>
              <a:rPr lang="de-DE" sz="3200" dirty="0" err="1"/>
              <a:t>Kyempapu</a:t>
            </a:r>
            <a:r>
              <a:rPr lang="de-DE" sz="3200" dirty="0"/>
              <a:t>, Uganda, on </a:t>
            </a:r>
            <a:r>
              <a:rPr lang="de-DE" sz="3200" dirty="0" err="1"/>
              <a:t>growing</a:t>
            </a:r>
            <a:r>
              <a:rPr lang="de-DE" sz="3200" dirty="0"/>
              <a:t> </a:t>
            </a:r>
            <a:r>
              <a:rPr lang="de-DE" sz="3200" dirty="0" err="1"/>
              <a:t>vegetables</a:t>
            </a:r>
            <a:r>
              <a:rPr lang="de-DE" sz="3200" dirty="0"/>
              <a:t> </a:t>
            </a:r>
            <a:r>
              <a:rPr lang="de-DE" sz="3200" dirty="0" err="1"/>
              <a:t>organically</a:t>
            </a:r>
            <a:br>
              <a:rPr lang="de-DE" sz="3200" dirty="0"/>
            </a:br>
            <a:r>
              <a:rPr lang="de-DE" sz="3200" dirty="0"/>
              <a:t>–  an initiative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Rehema</a:t>
            </a:r>
            <a:r>
              <a:rPr lang="de-DE" sz="3200" dirty="0"/>
              <a:t> </a:t>
            </a:r>
            <a:r>
              <a:rPr lang="de-DE" sz="3200" dirty="0" err="1"/>
              <a:t>Naymalo</a:t>
            </a:r>
            <a:r>
              <a:rPr lang="de-DE" sz="3200" dirty="0"/>
              <a:t>    </a:t>
            </a: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0EFAB751-E163-9E22-4F59-9A64B8402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1" y="1492033"/>
            <a:ext cx="6665891" cy="5002173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006C7B4-6EE3-64DA-1706-1FA93320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1EFA-B076-41E1-A898-5ACF8C7C526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09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Breitbild</PresentationFormat>
  <Paragraphs>82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</vt:lpstr>
      <vt:lpstr>Discover e.V.    2014 to 2026</vt:lpstr>
      <vt:lpstr>International Day of the Forest: 21 March 2025</vt:lpstr>
      <vt:lpstr>PowerPoint-Präsentation</vt:lpstr>
      <vt:lpstr>Conducting Seminars</vt:lpstr>
      <vt:lpstr>PowerPoint-Präsentation</vt:lpstr>
      <vt:lpstr>PowerPoint-Präsentation</vt:lpstr>
      <vt:lpstr>No one person can put their arms round a baobab tree, but by working together one can. It is the same with knowledge!</vt:lpstr>
      <vt:lpstr> The aims of Discover    Irrespective of religion, gender or tribe, we wish to contribute to: </vt:lpstr>
      <vt:lpstr>PowerPoint-Präsentation</vt:lpstr>
      <vt:lpstr>Kasokwe Primary School, Uganda Vegetable and fruit garden in the school grounds – an initiative of Eric Kihuluka</vt:lpstr>
      <vt:lpstr>PowerPoint-Präsentation</vt:lpstr>
      <vt:lpstr>PowerPoint-Präsentation</vt:lpstr>
      <vt:lpstr>PowerPoint-Präsentation</vt:lpstr>
      <vt:lpstr>PowerPoint-Präsentation</vt:lpstr>
      <vt:lpstr>Publicity  card – 2020  (only in German The key sentence – with only 10 Euro 15 trees can be planted)</vt:lpstr>
      <vt:lpstr>Tree planting in Uganda, Simbabwe, Kenya und Ghana </vt:lpstr>
      <vt:lpstr>Deforested slopes of the Rwenzori Mountains, West Uganda</vt:lpstr>
      <vt:lpstr>Makabuli Yusuf on the Elgon Mountains in East Uganda</vt:lpstr>
      <vt:lpstr>2020: Destruction caused by floods on the slopes of the Rwenzori Mountains</vt:lpstr>
      <vt:lpstr>2025: Reforestation on the Rwenzori Mountains</vt:lpstr>
      <vt:lpstr>Bamboo planted on the bank of the Nyamwanba River</vt:lpstr>
      <vt:lpstr>Thomas, Emmanuel, Robert:  55 000 trees The results are spectacular! </vt:lpstr>
      <vt:lpstr>Agroforestry improves nutrition and generates income.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Keith Lindsey</dc:creator>
  <cp:lastModifiedBy>Keith Lindsey</cp:lastModifiedBy>
  <cp:revision>83</cp:revision>
  <dcterms:created xsi:type="dcterms:W3CDTF">2025-10-06T12:25:43Z</dcterms:created>
  <dcterms:modified xsi:type="dcterms:W3CDTF">2026-04-14T11:30:32Z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4504383</vt:lpwstr>
  </property>
  <property fmtid="{D5CDD505-2E9C-101B-9397-08002B2CF9AE}" pid="3" name="NXPowerLiteSettings">
    <vt:lpwstr>E700052003A000</vt:lpwstr>
  </property>
  <property fmtid="{D5CDD505-2E9C-101B-9397-08002B2CF9AE}" pid="4" name="NXPowerLiteVersion">
    <vt:lpwstr>D9.1.7</vt:lpwstr>
  </property>
</Properties>
</file>